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7" r:id="rId4"/>
    <p:sldId id="264" r:id="rId5"/>
    <p:sldId id="282" r:id="rId6"/>
    <p:sldId id="263" r:id="rId7"/>
    <p:sldId id="283" r:id="rId8"/>
    <p:sldId id="284" r:id="rId9"/>
    <p:sldId id="259" r:id="rId10"/>
    <p:sldId id="260" r:id="rId11"/>
    <p:sldId id="261" r:id="rId12"/>
    <p:sldId id="262" r:id="rId13"/>
    <p:sldId id="290" r:id="rId14"/>
    <p:sldId id="276" r:id="rId15"/>
    <p:sldId id="265" r:id="rId16"/>
    <p:sldId id="268" r:id="rId17"/>
    <p:sldId id="293" r:id="rId18"/>
    <p:sldId id="294" r:id="rId19"/>
    <p:sldId id="295" r:id="rId20"/>
    <p:sldId id="296" r:id="rId21"/>
    <p:sldId id="297" r:id="rId22"/>
    <p:sldId id="286" r:id="rId23"/>
    <p:sldId id="266" r:id="rId24"/>
    <p:sldId id="270" r:id="rId25"/>
    <p:sldId id="275" r:id="rId26"/>
    <p:sldId id="277" r:id="rId27"/>
    <p:sldId id="278" r:id="rId28"/>
    <p:sldId id="300" r:id="rId29"/>
    <p:sldId id="279" r:id="rId30"/>
    <p:sldId id="281" r:id="rId31"/>
    <p:sldId id="280" r:id="rId32"/>
    <p:sldId id="287" r:id="rId33"/>
    <p:sldId id="267" r:id="rId34"/>
    <p:sldId id="285" r:id="rId35"/>
    <p:sldId id="271" r:id="rId36"/>
    <p:sldId id="306" r:id="rId37"/>
    <p:sldId id="307" r:id="rId38"/>
    <p:sldId id="303" r:id="rId39"/>
    <p:sldId id="304" r:id="rId40"/>
    <p:sldId id="305" r:id="rId41"/>
    <p:sldId id="308" r:id="rId42"/>
    <p:sldId id="272" r:id="rId43"/>
    <p:sldId id="273" r:id="rId44"/>
    <p:sldId id="274" r:id="rId45"/>
    <p:sldId id="298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6"/>
    <p:restoredTop sz="94662"/>
  </p:normalViewPr>
  <p:slideViewPr>
    <p:cSldViewPr snapToGrid="0" snapToObjects="1">
      <p:cViewPr>
        <p:scale>
          <a:sx n="156" d="100"/>
          <a:sy n="156" d="100"/>
        </p:scale>
        <p:origin x="7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F364C-4395-A748-97B3-B61201A2B524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9B575-9235-7048-BDAE-A8DFEDA7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9B575-9235-7048-BDAE-A8DFEDA70D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4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9B575-9235-7048-BDAE-A8DFEDA70D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62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119D-8833-ED45-89A6-1E52E6CAF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6CE1A-889C-1A41-B2E5-9DE8C06B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9E8D-2AB2-9448-B867-E495B0975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2E651-E72A-254F-B510-2FBDFBBE3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C0C6C-C9AA-BC4D-93D1-09F70B73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1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6684-42CD-C64F-AF4B-B01FC4A6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7D5E4-B964-3548-9F0D-F22F1C762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ADC8C-9022-E242-8A93-6C4931E5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B8CD4-F68D-1346-BA05-3003A181C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A5C0-2550-D14B-B217-7BF793BC9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3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58D6A4-6AAA-4840-BF6E-60BFC312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55AE4-1CF6-DD47-96FB-EB44B8EE3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76E66-2C1C-F14C-99ED-5F53C222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A0385-DDAC-3A48-BDE7-3C253CEE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8C090-F0B8-7C49-826A-AA85FA54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69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BCF3-23E7-6B42-8D91-98310331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AF1CD-D3F4-2D4F-86FC-28656A520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3D23A-5482-9D4D-843F-BF55185E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59980-66CF-6C49-982E-468C9E0C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E55AA-CAC2-754D-8B46-1D770515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1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D6B8-E542-1246-A6B6-1D150F74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9C053-A860-694F-B6BF-B0E242F51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88CF4-FB0D-0F40-9273-CAA38B5C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4F786-FC53-5B4F-A6B4-6A5EC841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F8E35-36DB-8E44-832E-D24FBC32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9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9086-D0F5-F142-B167-FE8750A9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1BAA2-7C6C-8442-8E19-8ACAD4718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D87B9-2CBC-7746-BF64-837F816F3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0ECE7-E775-B543-9B25-EA5503BFE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0B48A-D38F-634A-8C7E-67148F94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34B9D-3F68-EB4A-88F0-B2A78385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83D0-C10C-B44F-8C19-4F86217E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5CBAB-EB6B-D346-BD03-18B1D628F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38182-BE92-1042-80A9-2381FC4E8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5D3E0-9F61-EB4D-8EA6-4713FDB3A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C893A-4E0F-084D-B886-D57724BF1A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BB3C7-5103-D341-A634-C8FDCDD7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45C9F-6B17-0B4E-BD54-FEEB220A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E7D94-CE07-9E45-9297-0B7EB1EB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15EE-6542-C94C-A0CD-BB2EDE06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37FB4-132A-2643-B00C-6AEA8802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7AA18-E883-364B-B59E-D4DEE28B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5689B-6CF4-8B45-9EE8-A59EC77BD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0F9504-C682-264A-BFAC-CD29B8497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03C78-5D92-D94E-95E9-E8A4E26D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AFA63-A4C3-AC48-91EE-5B1D1CF6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84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9D06-DF14-7F4A-89E9-4ACFFD36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BADCE-6CB8-1842-8DAA-A2E8CB5DF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6F69D-AC6D-A648-B818-30ADEC5F5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A485F-40CA-CB4D-84DF-1FA1E45D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96E9C-E915-8045-9C6D-1E1228A0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9385E-0B29-5F43-9346-72475E85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3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9FF0F-85EB-934B-B50E-F9A131D1F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E7E9EA-2547-1446-8E6E-D9E1C850E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5BDA3-F77E-C742-92E2-DA03A396E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A58C6-2CDF-BF4D-A019-E874FE00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0ECE7-443E-3742-8084-F6674FEDE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6312D-2407-3042-84BC-F4DA2877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6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8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8478E-71D8-B540-B177-C7A85F58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07815-368B-0941-9C04-5D70E8392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33111-FBCD-E24A-9642-E98552252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A5F3E-2410-474D-B064-7D89BC104B59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CAF51-904F-F949-A794-7A982E011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9C7BA-88BC-8B4B-9FD0-E58FEFE89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FD975-C1C1-954A-9C8E-B6C670C6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1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onion.ne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curityonion.ne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vpc/latest/mirroring/traffic-mirroring-how-it-works.html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aosecurity.blogspot.com/2014/09/a-brief-history-of-network-security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witter.com/0xt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vpc/docs/packet-mirrorin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vpc/docs/using-packet-mirrorin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vpc/docs/using-packet-mirrorin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loud.google.com/vpc/docs/using-packet-mirroring#internal_load_balance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pc/docs/using-packet-mirroring#creati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loud.google.com/vpc/docs/using-vpc-pee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pc/docs/packet-mirroring#same-network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Security-Onion-Solutions/securityonion-cloud/tree/master/terraform/aw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curity-Onion-Solutions/securityonion-cloud/tree/master/terraform/gc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curity-Onion-Solutions/securityonion-cloud/tree/dev/vxlan2pcap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Applied-Network-Security-Monitoring-Collection/dp/0124172083" TargetMode="External"/><Relationship Id="rId3" Type="http://schemas.openxmlformats.org/officeDocument/2006/relationships/hyperlink" Target="https://github.com/Security-Onion-Solutions/securityonion" TargetMode="External"/><Relationship Id="rId7" Type="http://schemas.openxmlformats.org/officeDocument/2006/relationships/hyperlink" Target="https://twitter.com/securityonion" TargetMode="External"/><Relationship Id="rId2" Type="http://schemas.openxmlformats.org/officeDocument/2006/relationships/hyperlink" Target="http://securityonio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therealwlambert" TargetMode="External"/><Relationship Id="rId5" Type="http://schemas.openxmlformats.org/officeDocument/2006/relationships/hyperlink" Target="https://securityonionsolutions.com/" TargetMode="External"/><Relationship Id="rId4" Type="http://schemas.openxmlformats.org/officeDocument/2006/relationships/hyperlink" Target="https://securityonion.readthedocs.io/" TargetMode="External"/><Relationship Id="rId9" Type="http://schemas.openxmlformats.org/officeDocument/2006/relationships/hyperlink" Target="https://www.amazon.com/Practice-Network-Security-Monitoring-Understanding/dp/1593275099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erver2_by_mimooh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6849-E815-4F42-8720-474F865F4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585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Security Monitoring on a Dime Store Budget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9B989-1E68-5644-8BA4-01B5564F6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8510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Wes Lambert</a:t>
            </a:r>
          </a:p>
          <a:p>
            <a:r>
              <a:rPr lang="en-US" dirty="0">
                <a:solidFill>
                  <a:schemeClr val="bg1"/>
                </a:solidFill>
              </a:rPr>
              <a:t>DEFCON Blue Team Village 2020</a:t>
            </a:r>
          </a:p>
        </p:txBody>
      </p:sp>
    </p:spTree>
    <p:extLst>
      <p:ext uri="{BB962C8B-B14F-4D97-AF65-F5344CB8AC3E}">
        <p14:creationId xmlns:p14="http://schemas.microsoft.com/office/powerpoint/2010/main" val="635555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What it isn’t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NSM is not intended to prevent intrusions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Prevention eventually fails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s/</a:t>
            </a:r>
            <a:r>
              <a:rPr lang="en-US" dirty="0">
                <a:solidFill>
                  <a:srgbClr val="C00000"/>
                </a:solidFill>
              </a:rPr>
              <a:t>prevention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accent6"/>
                </a:solidFill>
              </a:rPr>
              <a:t>detection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  <a:p>
            <a:r>
              <a:rPr lang="en-US" dirty="0">
                <a:solidFill>
                  <a:schemeClr val="bg1"/>
                </a:solidFill>
              </a:rPr>
              <a:t>NSM is not EDR, although can be integrated alongside for greater visibility</a:t>
            </a:r>
          </a:p>
          <a:p>
            <a:r>
              <a:rPr lang="en-US" dirty="0">
                <a:solidFill>
                  <a:schemeClr val="bg1"/>
                </a:solidFill>
              </a:rPr>
              <a:t>NSM is not “continuous monitoring”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NSM == threat centric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CM == vulnerability-centric</a:t>
            </a:r>
          </a:p>
          <a:p>
            <a:r>
              <a:rPr lang="en-US" dirty="0">
                <a:solidFill>
                  <a:schemeClr val="bg1"/>
                </a:solidFill>
              </a:rPr>
              <a:t>NSM is not just having a </a:t>
            </a:r>
            <a:r>
              <a:rPr lang="en-US" dirty="0">
                <a:solidFill>
                  <a:srgbClr val="7030A0"/>
                </a:solidFill>
              </a:rPr>
              <a:t>magic</a:t>
            </a:r>
            <a:r>
              <a:rPr lang="en-US" dirty="0">
                <a:solidFill>
                  <a:schemeClr val="bg1"/>
                </a:solidFill>
              </a:rPr>
              <a:t> box to find all badness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9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1694459" cy="480218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Full Content Data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Entire conversation between two hosts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PCAP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Extracted Content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Files extracted from network stream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EXEs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PDFs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RARs</a:t>
            </a:r>
          </a:p>
          <a:p>
            <a:pPr lvl="2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7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Data Types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042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Session Data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Details about a particular network session/connection seen between two hosts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Number of bytes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Duration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Connection state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Protocol/service type</a:t>
            </a:r>
          </a:p>
        </p:txBody>
      </p:sp>
    </p:spTree>
    <p:extLst>
      <p:ext uri="{BB962C8B-B14F-4D97-AF65-F5344CB8AC3E}">
        <p14:creationId xmlns:p14="http://schemas.microsoft.com/office/powerpoint/2010/main" val="130941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Data Types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479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Transaction Data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Data about a particular type of network transaction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HTTP </a:t>
            </a:r>
          </a:p>
          <a:p>
            <a:pPr lvl="3"/>
            <a:r>
              <a:rPr lang="en-US" sz="3000" dirty="0">
                <a:solidFill>
                  <a:schemeClr val="bg1"/>
                </a:solidFill>
              </a:rPr>
              <a:t>URI/User Agent/Method/</a:t>
            </a:r>
            <a:r>
              <a:rPr lang="en-US" sz="3000" dirty="0" err="1">
                <a:solidFill>
                  <a:schemeClr val="bg1"/>
                </a:solidFill>
              </a:rPr>
              <a:t>etc</a:t>
            </a:r>
            <a:endParaRPr lang="en-US" sz="3000" dirty="0">
              <a:solidFill>
                <a:schemeClr val="bg1"/>
              </a:solidFill>
            </a:endParaRP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DNS</a:t>
            </a:r>
          </a:p>
          <a:p>
            <a:pPr lvl="3"/>
            <a:r>
              <a:rPr lang="en-US" sz="3000" dirty="0">
                <a:solidFill>
                  <a:schemeClr val="bg1"/>
                </a:solidFill>
              </a:rPr>
              <a:t>Query/Answers/Response Code</a:t>
            </a:r>
          </a:p>
          <a:p>
            <a:r>
              <a:rPr lang="en-US" sz="3200" dirty="0">
                <a:solidFill>
                  <a:schemeClr val="bg1"/>
                </a:solidFill>
              </a:rPr>
              <a:t>Alert Data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Data generated by an IDS, alerting the user to a particular content match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Ex. Notification for detection of </a:t>
            </a:r>
            <a:r>
              <a:rPr lang="en-US" sz="3200" dirty="0" err="1">
                <a:solidFill>
                  <a:schemeClr val="bg1"/>
                </a:solidFill>
              </a:rPr>
              <a:t>Trickbot</a:t>
            </a:r>
            <a:r>
              <a:rPr lang="en-US" sz="3200" dirty="0">
                <a:solidFill>
                  <a:schemeClr val="bg1"/>
                </a:solidFill>
              </a:rPr>
              <a:t> Trojan</a:t>
            </a:r>
          </a:p>
        </p:txBody>
      </p:sp>
    </p:spTree>
    <p:extLst>
      <p:ext uri="{BB962C8B-B14F-4D97-AF65-F5344CB8AC3E}">
        <p14:creationId xmlns:p14="http://schemas.microsoft.com/office/powerpoint/2010/main" val="557038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ACE8-DB96-814C-96E0-944518D3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11D6A-D428-1841-9BE6-828B3E5E5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Can obscure source/destination addresses</a:t>
            </a:r>
          </a:p>
          <a:p>
            <a:r>
              <a:rPr lang="en-US" dirty="0">
                <a:solidFill>
                  <a:schemeClr val="bg1"/>
                </a:solidFill>
              </a:rPr>
              <a:t>Encryption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Can hamper the ability to see contents of traffic</a:t>
            </a:r>
          </a:p>
          <a:p>
            <a:r>
              <a:rPr lang="en-US" dirty="0">
                <a:solidFill>
                  <a:schemeClr val="bg1"/>
                </a:solidFill>
              </a:rPr>
              <a:t>Throughput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Hardware/performance implications</a:t>
            </a:r>
          </a:p>
          <a:p>
            <a:r>
              <a:rPr lang="en-US" dirty="0">
                <a:solidFill>
                  <a:schemeClr val="bg1"/>
                </a:solidFill>
              </a:rPr>
              <a:t>Privacy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Legal implications</a:t>
            </a:r>
          </a:p>
        </p:txBody>
      </p:sp>
    </p:spTree>
    <p:extLst>
      <p:ext uri="{BB962C8B-B14F-4D97-AF65-F5344CB8AC3E}">
        <p14:creationId xmlns:p14="http://schemas.microsoft.com/office/powerpoint/2010/main" val="110825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in the cloud is still a toddler</a:t>
            </a:r>
          </a:p>
          <a:p>
            <a:r>
              <a:rPr lang="en-US" dirty="0">
                <a:solidFill>
                  <a:schemeClr val="bg1"/>
                </a:solidFill>
              </a:rPr>
              <a:t>Some providers provide native mechanisms, while others do not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the event that a native mechanism is not available, workarounds do exist, but can be difficult to maintain and scale</a:t>
            </a:r>
          </a:p>
          <a:p>
            <a:r>
              <a:rPr lang="en-US" dirty="0">
                <a:solidFill>
                  <a:schemeClr val="bg1"/>
                </a:solidFill>
              </a:rPr>
              <a:t>NSM can be complemented by other sources of telemetry, for a more wholistic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1781638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Cloud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VXLAN encapsulation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We can record it, but can our applications handle it?</a:t>
            </a:r>
          </a:p>
          <a:p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Are we able to get the data we need to our sensors?</a:t>
            </a:r>
          </a:p>
          <a:p>
            <a:r>
              <a:rPr lang="en-US" dirty="0">
                <a:solidFill>
                  <a:schemeClr val="bg1"/>
                </a:solidFill>
              </a:rPr>
              <a:t>Ephemerality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Services in the cloud frequently spin up/down</a:t>
            </a:r>
          </a:p>
          <a:p>
            <a:r>
              <a:rPr lang="en-US" dirty="0">
                <a:solidFill>
                  <a:schemeClr val="bg1"/>
                </a:solidFill>
              </a:rPr>
              <a:t>In some cases, no native mechanism for NSM</a:t>
            </a:r>
          </a:p>
        </p:txBody>
      </p:sp>
    </p:spTree>
    <p:extLst>
      <p:ext uri="{BB962C8B-B14F-4D97-AF65-F5344CB8AC3E}">
        <p14:creationId xmlns:p14="http://schemas.microsoft.com/office/powerpoint/2010/main" val="45397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BB36-C636-BB40-8073-1E1F12017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Security Onion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33076-6AC6-6A40-A054-23C3A2D3FA79}"/>
              </a:ext>
            </a:extLst>
          </p:cNvPr>
          <p:cNvSpPr/>
          <p:nvPr/>
        </p:nvSpPr>
        <p:spPr>
          <a:xfrm>
            <a:off x="838200" y="1983893"/>
            <a:ext cx="106416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Created by Doug Burks in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Free and open source platform for intrusion detection, enterprise security monitoring, and log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installed from an ISO image or packages on top of Ubuntu 16.04 in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Traditionally fed data from a TAP or SPAN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Integrated with the Elastic Stack for data enrichment, indexing, and visualization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B57B9-FC6A-AC44-A791-CCE1A9643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212" y="6118409"/>
            <a:ext cx="567123" cy="5563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22D09D-BDC8-EF42-81C3-89FED0A66CDA}"/>
              </a:ext>
            </a:extLst>
          </p:cNvPr>
          <p:cNvSpPr/>
          <p:nvPr/>
        </p:nvSpPr>
        <p:spPr>
          <a:xfrm>
            <a:off x="838200" y="5933743"/>
            <a:ext cx="264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https://securityonion.net/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0CE5-F587-6D4B-BA61-DE80B169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Security Onion -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CD082-8350-1B41-A15E-E411B6005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06" y="1821873"/>
            <a:ext cx="6465788" cy="321425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20741-459A-624D-8199-E565DDE9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576" y="3051703"/>
            <a:ext cx="5932439" cy="3376993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0BC062-4A8B-1E49-B196-8EA3CEC44211}"/>
              </a:ext>
            </a:extLst>
          </p:cNvPr>
          <p:cNvSpPr/>
          <p:nvPr/>
        </p:nvSpPr>
        <p:spPr>
          <a:xfrm>
            <a:off x="544813" y="6308209"/>
            <a:ext cx="264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https://securityonion.net/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88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F8BA-B6DE-0248-A836-3CF2651B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Security Onion – Alert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CD63A-F545-1A40-80AE-AE3731DE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5" y="3429000"/>
            <a:ext cx="11631221" cy="455203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643382-5715-A546-AC5A-05B56820D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2" y="4387010"/>
            <a:ext cx="11307335" cy="211858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CD0D9-5808-834B-B3F6-5DC8165872B7}"/>
              </a:ext>
            </a:extLst>
          </p:cNvPr>
          <p:cNvSpPr txBox="1"/>
          <p:nvPr/>
        </p:nvSpPr>
        <p:spPr>
          <a:xfrm>
            <a:off x="838200" y="1848975"/>
            <a:ext cx="6450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HIDS/NIDS Alerts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Wazuh</a:t>
            </a:r>
            <a:r>
              <a:rPr lang="en-US" sz="3200" dirty="0">
                <a:solidFill>
                  <a:schemeClr val="bg1"/>
                </a:solidFill>
              </a:rPr>
              <a:t>/Snort/Suricata</a:t>
            </a:r>
          </a:p>
        </p:txBody>
      </p:sp>
    </p:spTree>
    <p:extLst>
      <p:ext uri="{BB962C8B-B14F-4D97-AF65-F5344CB8AC3E}">
        <p14:creationId xmlns:p14="http://schemas.microsoft.com/office/powerpoint/2010/main" val="371264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31F2-5EBC-2844-A5AD-445EB8E4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BECD-DEF8-B843-95E0-EF1E915FA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NSM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Core concepts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Data types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Challenges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Security Onion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Native Facilities for NSM in the Cloud</a:t>
            </a:r>
          </a:p>
          <a:p>
            <a:r>
              <a:rPr lang="en-US" sz="3200" dirty="0">
                <a:solidFill>
                  <a:schemeClr val="bg1"/>
                </a:solidFill>
              </a:rPr>
              <a:t>Automating deployment of NSM in the cloud </a:t>
            </a:r>
          </a:p>
        </p:txBody>
      </p:sp>
    </p:spTree>
    <p:extLst>
      <p:ext uri="{BB962C8B-B14F-4D97-AF65-F5344CB8AC3E}">
        <p14:creationId xmlns:p14="http://schemas.microsoft.com/office/powerpoint/2010/main" val="210099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7BCF-C3BF-0549-B664-D9E1D4C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Security Onion - Metadata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83121-64F9-484E-A024-341A76D7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622" y="1571105"/>
            <a:ext cx="4288271" cy="498073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F35DBA-CCB4-DD43-906B-012E2DFD8B39}"/>
              </a:ext>
            </a:extLst>
          </p:cNvPr>
          <p:cNvSpPr/>
          <p:nvPr/>
        </p:nvSpPr>
        <p:spPr>
          <a:xfrm>
            <a:off x="645622" y="2128919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0000" lvl="1"/>
            <a:r>
              <a:rPr lang="en-US" sz="3200" b="1" dirty="0">
                <a:solidFill>
                  <a:schemeClr val="bg1"/>
                </a:solidFill>
              </a:rPr>
              <a:t>Network Metadata </a:t>
            </a:r>
          </a:p>
          <a:p>
            <a:pPr marL="12132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Bro/</a:t>
            </a:r>
            <a:r>
              <a:rPr lang="en-US" sz="3200" dirty="0" err="1">
                <a:solidFill>
                  <a:schemeClr val="bg1"/>
                </a:solidFill>
              </a:rPr>
              <a:t>Zeek</a:t>
            </a:r>
            <a:endParaRPr lang="en-US" sz="3200" dirty="0">
              <a:solidFill>
                <a:schemeClr val="bg1"/>
              </a:solidFill>
            </a:endParaRPr>
          </a:p>
          <a:p>
            <a:pPr marL="1573200" lvl="3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DCE/RPC</a:t>
            </a:r>
          </a:p>
          <a:p>
            <a:pPr marL="1573200" lvl="3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DNS</a:t>
            </a:r>
          </a:p>
          <a:p>
            <a:pPr marL="1573200" lvl="3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HTTP</a:t>
            </a:r>
          </a:p>
          <a:p>
            <a:pPr marL="1573200" lvl="3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SSL</a:t>
            </a:r>
          </a:p>
          <a:p>
            <a:pPr marL="1573200" lvl="3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and much more</a:t>
            </a:r>
          </a:p>
        </p:txBody>
      </p:sp>
    </p:spTree>
    <p:extLst>
      <p:ext uri="{BB962C8B-B14F-4D97-AF65-F5344CB8AC3E}">
        <p14:creationId xmlns:p14="http://schemas.microsoft.com/office/powerpoint/2010/main" val="206235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F3DD-66F9-BE45-962C-94DCD8FB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Security Onion – Full Content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4193-C7C6-4647-B6C2-7E762A51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541" y="1690688"/>
            <a:ext cx="5364052" cy="480218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936E4-4E3C-B04A-BC06-3F777C813792}"/>
              </a:ext>
            </a:extLst>
          </p:cNvPr>
          <p:cNvSpPr txBox="1"/>
          <p:nvPr/>
        </p:nvSpPr>
        <p:spPr>
          <a:xfrm>
            <a:off x="838200" y="2585257"/>
            <a:ext cx="477008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7200"/>
            <a:r>
              <a:rPr lang="en-US" sz="3200" b="1" dirty="0">
                <a:solidFill>
                  <a:schemeClr val="bg1"/>
                </a:solidFill>
              </a:rPr>
              <a:t>Full Content Data (PCAP)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Netsniff</a:t>
            </a:r>
            <a:r>
              <a:rPr lang="en-US" sz="3200" dirty="0">
                <a:solidFill>
                  <a:schemeClr val="bg1"/>
                </a:solidFill>
              </a:rPr>
              <a:t>-NG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Complete transcript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87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641E18-98E1-7343-939C-A8D2B44F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716" y="737306"/>
            <a:ext cx="6239164" cy="46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29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AWS  – Native NSM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Traffic Mirroring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Mirror traffic from source network interface of EC2 instance to target interface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Packets encapsulated and transported via VXLAN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53FCC-A355-284A-BF47-5E8542AB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2" y="3452127"/>
            <a:ext cx="11725835" cy="272483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2D378C-C124-8E49-877D-F9CDFC283074}"/>
              </a:ext>
            </a:extLst>
          </p:cNvPr>
          <p:cNvSpPr/>
          <p:nvPr/>
        </p:nvSpPr>
        <p:spPr>
          <a:xfrm>
            <a:off x="838200" y="6381049"/>
            <a:ext cx="9653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https://docs.aws.amazon.com/vpc/latest/mirroring/traffic-mirroring-how-it-works.html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3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AWS – Traffic Mirroring Components</a:t>
            </a:r>
          </a:p>
        </p:txBody>
      </p:sp>
      <p:sp>
        <p:nvSpPr>
          <p:cNvPr id="8" name="Rectangle: Rounded Corners 20">
            <a:extLst>
              <a:ext uri="{FF2B5EF4-FFF2-40B4-BE49-F238E27FC236}">
                <a16:creationId xmlns:a16="http://schemas.microsoft.com/office/drawing/2014/main" id="{6363EC53-A791-ED4F-BC23-9B071C58F6DB}"/>
              </a:ext>
            </a:extLst>
          </p:cNvPr>
          <p:cNvSpPr/>
          <p:nvPr/>
        </p:nvSpPr>
        <p:spPr>
          <a:xfrm>
            <a:off x="838200" y="1690688"/>
            <a:ext cx="10403541" cy="4802187"/>
          </a:xfrm>
          <a:prstGeom prst="roundRect">
            <a:avLst/>
          </a:prstGeom>
          <a:solidFill>
            <a:schemeClr val="tx1">
              <a:lumMod val="85000"/>
              <a:alpha val="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			                          </a:t>
            </a:r>
            <a:r>
              <a:rPr lang="en-US" dirty="0">
                <a:solidFill>
                  <a:schemeClr val="bg1"/>
                </a:solidFill>
              </a:rPr>
              <a:t>Mirror Session</a:t>
            </a:r>
          </a:p>
        </p:txBody>
      </p:sp>
      <p:sp>
        <p:nvSpPr>
          <p:cNvPr id="9" name="Rectangle: Top Corners One Rounded and One Snipped 3">
            <a:extLst>
              <a:ext uri="{FF2B5EF4-FFF2-40B4-BE49-F238E27FC236}">
                <a16:creationId xmlns:a16="http://schemas.microsoft.com/office/drawing/2014/main" id="{58B64E72-9649-2D46-9055-C1CD4911AE01}"/>
              </a:ext>
            </a:extLst>
          </p:cNvPr>
          <p:cNvSpPr/>
          <p:nvPr/>
        </p:nvSpPr>
        <p:spPr>
          <a:xfrm>
            <a:off x="1124469" y="2211441"/>
            <a:ext cx="2024136" cy="1005586"/>
          </a:xfrm>
          <a:prstGeom prst="snip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Mirror Source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(ENI)</a:t>
            </a:r>
          </a:p>
        </p:txBody>
      </p:sp>
      <p:sp>
        <p:nvSpPr>
          <p:cNvPr id="10" name="Rectangle: Top Corners One Rounded and One Snipped 4">
            <a:extLst>
              <a:ext uri="{FF2B5EF4-FFF2-40B4-BE49-F238E27FC236}">
                <a16:creationId xmlns:a16="http://schemas.microsoft.com/office/drawing/2014/main" id="{084E9F58-1E3D-4046-9D12-069AFAD21B9E}"/>
              </a:ext>
            </a:extLst>
          </p:cNvPr>
          <p:cNvSpPr/>
          <p:nvPr/>
        </p:nvSpPr>
        <p:spPr>
          <a:xfrm>
            <a:off x="5437583" y="3372965"/>
            <a:ext cx="2821698" cy="1005586"/>
          </a:xfrm>
          <a:prstGeom prst="snip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Mirror Target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(ENI)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1831EB7D-56DA-C94A-894A-3E66E071F9A8}"/>
              </a:ext>
            </a:extLst>
          </p:cNvPr>
          <p:cNvSpPr/>
          <p:nvPr/>
        </p:nvSpPr>
        <p:spPr>
          <a:xfrm rot="16200000">
            <a:off x="2635090" y="3526720"/>
            <a:ext cx="3724774" cy="6980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Mirror Filter</a:t>
            </a:r>
          </a:p>
        </p:txBody>
      </p:sp>
      <p:sp>
        <p:nvSpPr>
          <p:cNvPr id="12" name="Rectangle: Top Corners One Rounded and One Snipped 6">
            <a:extLst>
              <a:ext uri="{FF2B5EF4-FFF2-40B4-BE49-F238E27FC236}">
                <a16:creationId xmlns:a16="http://schemas.microsoft.com/office/drawing/2014/main" id="{944FE5D6-85CB-AF47-BC8B-87D0E8BB0A4F}"/>
              </a:ext>
            </a:extLst>
          </p:cNvPr>
          <p:cNvSpPr/>
          <p:nvPr/>
        </p:nvSpPr>
        <p:spPr>
          <a:xfrm>
            <a:off x="1124469" y="3372965"/>
            <a:ext cx="2024136" cy="1005586"/>
          </a:xfrm>
          <a:prstGeom prst="snip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Mirror Source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(ENI)</a:t>
            </a:r>
          </a:p>
        </p:txBody>
      </p:sp>
      <p:sp>
        <p:nvSpPr>
          <p:cNvPr id="13" name="Rectangle: Top Corners One Rounded and One Snipped 7">
            <a:extLst>
              <a:ext uri="{FF2B5EF4-FFF2-40B4-BE49-F238E27FC236}">
                <a16:creationId xmlns:a16="http://schemas.microsoft.com/office/drawing/2014/main" id="{0DB852B9-211B-AE40-BD65-4E2D27196E4F}"/>
              </a:ext>
            </a:extLst>
          </p:cNvPr>
          <p:cNvSpPr/>
          <p:nvPr/>
        </p:nvSpPr>
        <p:spPr>
          <a:xfrm>
            <a:off x="1124468" y="4534489"/>
            <a:ext cx="2024136" cy="1005586"/>
          </a:xfrm>
          <a:prstGeom prst="snip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Mirror Source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(ENI)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F439C-3517-F047-B901-BDE543BD5B1C}"/>
              </a:ext>
            </a:extLst>
          </p:cNvPr>
          <p:cNvCxnSpPr>
            <a:cxnSpLocks/>
            <a:stCxn id="9" idx="0"/>
            <a:endCxn id="11" idx="0"/>
          </p:cNvCxnSpPr>
          <p:nvPr/>
        </p:nvCxnSpPr>
        <p:spPr>
          <a:xfrm>
            <a:off x="3148605" y="2714234"/>
            <a:ext cx="999834" cy="116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88A94A-48CD-8741-AC29-24483EB4C003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>
            <a:off x="3148605" y="3875758"/>
            <a:ext cx="999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C584AF-1384-BC44-BA6F-0D75AE6684CD}"/>
              </a:ext>
            </a:extLst>
          </p:cNvPr>
          <p:cNvCxnSpPr>
            <a:cxnSpLocks/>
            <a:stCxn id="13" idx="0"/>
            <a:endCxn id="11" idx="0"/>
          </p:cNvCxnSpPr>
          <p:nvPr/>
        </p:nvCxnSpPr>
        <p:spPr>
          <a:xfrm flipV="1">
            <a:off x="3148604" y="3875758"/>
            <a:ext cx="999835" cy="116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51CDEC-8334-8E42-AE0D-0B1DA2A1125B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>
            <a:off x="4846515" y="3875758"/>
            <a:ext cx="591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55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2ADB-DA0A-444D-9BAD-EA7E8F9E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AWS – Traffic Mirror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512BA-3535-9541-9EAA-5BF4617F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29" y="1921641"/>
            <a:ext cx="7695069" cy="415930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802B9C-14B5-CA40-84D2-733975B2DEF1}"/>
              </a:ext>
            </a:extLst>
          </p:cNvPr>
          <p:cNvSpPr/>
          <p:nvPr/>
        </p:nvSpPr>
        <p:spPr>
          <a:xfrm>
            <a:off x="514004" y="2986767"/>
            <a:ext cx="36257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Define the target interface where we would like to send mirrored traffic</a:t>
            </a:r>
          </a:p>
        </p:txBody>
      </p:sp>
    </p:spTree>
    <p:extLst>
      <p:ext uri="{BB962C8B-B14F-4D97-AF65-F5344CB8AC3E}">
        <p14:creationId xmlns:p14="http://schemas.microsoft.com/office/powerpoint/2010/main" val="352346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647E-4EDE-AE4E-B272-5AE3BF1D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AWS – Traffic Mirror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3D5D8-9740-1F4F-9A0C-7251DBE8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3" y="1690688"/>
            <a:ext cx="7830985" cy="4615983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7CAB42-571D-1A49-AB93-AB4FFEFAD1DB}"/>
              </a:ext>
            </a:extLst>
          </p:cNvPr>
          <p:cNvSpPr/>
          <p:nvPr/>
        </p:nvSpPr>
        <p:spPr>
          <a:xfrm>
            <a:off x="8266926" y="2827290"/>
            <a:ext cx="3998259" cy="1720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98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Define the protocols/traffic to be mirrored </a:t>
            </a:r>
          </a:p>
          <a:p>
            <a:pPr marL="3798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Filter out any unwanted traffic</a:t>
            </a:r>
          </a:p>
        </p:txBody>
      </p:sp>
    </p:spTree>
    <p:extLst>
      <p:ext uri="{BB962C8B-B14F-4D97-AF65-F5344CB8AC3E}">
        <p14:creationId xmlns:p14="http://schemas.microsoft.com/office/powerpoint/2010/main" val="1695765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C5AD-6974-034E-A96F-02411EC4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AWS – Traffic Mirror Session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5CDBB-435D-C942-B63D-B7AC4CD8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285" y="2194006"/>
            <a:ext cx="6092808" cy="30298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74391-26A4-A24E-B287-09CA64661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342" y="4940912"/>
            <a:ext cx="2434942" cy="89019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875725-1A91-8341-A051-DEB8C81F8D7A}"/>
              </a:ext>
            </a:extLst>
          </p:cNvPr>
          <p:cNvSpPr/>
          <p:nvPr/>
        </p:nvSpPr>
        <p:spPr>
          <a:xfrm>
            <a:off x="711660" y="2626432"/>
            <a:ext cx="6096000" cy="23144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Mirror Session 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is comprised of: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Source interface (to be mirrored)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Target Interface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Mirror Filter</a:t>
            </a:r>
          </a:p>
        </p:txBody>
      </p:sp>
    </p:spTree>
    <p:extLst>
      <p:ext uri="{BB962C8B-B14F-4D97-AF65-F5344CB8AC3E}">
        <p14:creationId xmlns:p14="http://schemas.microsoft.com/office/powerpoint/2010/main" val="3487720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F1D6-84BE-3541-A1A8-09EF8287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AWS - Cross-Account/Cross-VPC Mirroring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6DD54-DB5F-8547-893C-0668C677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56" y="2370714"/>
            <a:ext cx="11330088" cy="276744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23524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F479-321C-744A-AB90-48C893A7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the Console!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7970F-BD50-174F-87A1-A5EF53E4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05" y="1850053"/>
            <a:ext cx="4445000" cy="3810000"/>
          </a:xfrm>
          <a:prstGeom prst="rect">
            <a:avLst/>
          </a:prstGeom>
          <a:effectLst>
            <a:glow rad="139700">
              <a:schemeClr val="accent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261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Network Security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84" y="2591361"/>
            <a:ext cx="10406451" cy="3536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i="1" dirty="0">
                <a:solidFill>
                  <a:schemeClr val="bg1"/>
                </a:solidFill>
              </a:rPr>
              <a:t>...collection, analysis, and escalation of indications and warnings to detect and respond to intrusions…</a:t>
            </a:r>
          </a:p>
          <a:p>
            <a:pPr marL="0" indent="0">
              <a:buNone/>
            </a:pPr>
            <a:r>
              <a:rPr lang="en-US" sz="5400" i="1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CBBA5-89BD-2948-8C7E-BB6ED58C4142}"/>
              </a:ext>
            </a:extLst>
          </p:cNvPr>
          <p:cNvSpPr/>
          <p:nvPr/>
        </p:nvSpPr>
        <p:spPr>
          <a:xfrm>
            <a:off x="1785549" y="5758249"/>
            <a:ext cx="10406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https://taosecurity.blogspot.com/2014/09/a-brief-history-of-network-security.html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94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F11D-DDB3-4F4E-9635-F1B621CB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tmNIDS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B957B-71E6-1D4C-97DA-514359122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Open-source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Written by Tiago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Faria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3CoreSec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0xtf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Test alerting for cloud or on-premises NSM </a:t>
            </a:r>
          </a:p>
          <a:p>
            <a:pPr marL="3690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quickly and easily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EC88B-97C6-534E-AFBA-583E3B88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59" y="3994262"/>
            <a:ext cx="4449569" cy="266466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FD798-A3A4-AD4A-BB59-291B8390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44" y="1579138"/>
            <a:ext cx="4364323" cy="408275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9653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93745-C860-AA4A-89D8-33ABD6A0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3CS </a:t>
            </a:r>
            <a:r>
              <a:rPr lang="en-US" dirty="0" err="1">
                <a:solidFill>
                  <a:schemeClr val="bg1"/>
                </a:solidFill>
              </a:rPr>
              <a:t>AutoMirror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22A70C-F86C-7B49-9B65-6E209839FBCE}"/>
              </a:ext>
            </a:extLst>
          </p:cNvPr>
          <p:cNvSpPr/>
          <p:nvPr/>
        </p:nvSpPr>
        <p:spPr>
          <a:xfrm>
            <a:off x="728112" y="2044442"/>
            <a:ext cx="95429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Open-source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AWS Lambda function/serverless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Quickly and easily facilitate cloud NSM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Monitors EC2 instances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If instances created with </a:t>
            </a:r>
            <a:r>
              <a:rPr lang="en-US" sz="3000" dirty="0">
                <a:solidFill>
                  <a:srgbClr val="FFC000"/>
                </a:solidFill>
              </a:rPr>
              <a:t>Mirror=True</a:t>
            </a:r>
            <a:r>
              <a:rPr lang="en-US" sz="3000" b="1" dirty="0">
                <a:solidFill>
                  <a:srgbClr val="FFC000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tag (and if instance is a supported type), their interfaces will be added to a VPC mirror session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Also works for instances that are tagged, then restarted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E57F6-1689-2E4A-9972-DF7DC90A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292" y="1027906"/>
            <a:ext cx="1949260" cy="328237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46714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0BA7D57-B6AF-BE4C-A250-52D688E67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5235" y="1733860"/>
            <a:ext cx="5566874" cy="29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89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GCP – Native NSM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Packet Mirroring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Allows for capture of the complete conversation between hosts on the network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Extremely valuable for network forensics and security monitoring, and can be relatively inexpensive to implement compared to some other methods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Can specify subnets, network tags, or instance names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D06AF5-D03B-B74E-B89F-7C48AC243912}"/>
              </a:ext>
            </a:extLst>
          </p:cNvPr>
          <p:cNvSpPr/>
          <p:nvPr/>
        </p:nvSpPr>
        <p:spPr>
          <a:xfrm>
            <a:off x="211420" y="6308209"/>
            <a:ext cx="515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https://cloud.google.com/vpc/docs/packet-mirroring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17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7B5B-9441-4845-9DE0-8491E24E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GCP – Key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2A48B-C521-364B-932C-A16D925B4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You can mirror only TCP, UDP, and ICMP traffic.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Mirrored sources and collector destination must be in the same region (can be in different VPCs w/ VPC Network Peering)</a:t>
            </a:r>
          </a:p>
          <a:p>
            <a:r>
              <a:rPr lang="en-US" dirty="0">
                <a:solidFill>
                  <a:schemeClr val="bg1"/>
                </a:solidFill>
              </a:rPr>
              <a:t>Max number of mirror sources: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 subnets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 tags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50 instances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44F70F-87EF-D243-BF08-E496003CB9E3}"/>
              </a:ext>
            </a:extLst>
          </p:cNvPr>
          <p:cNvSpPr/>
          <p:nvPr/>
        </p:nvSpPr>
        <p:spPr>
          <a:xfrm>
            <a:off x="838200" y="6488668"/>
            <a:ext cx="8282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cloud.google.com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vpc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/docs/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packet-mirroring#key_properties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32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GCP – Packet Mirroring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992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Collector</a:t>
            </a:r>
          </a:p>
          <a:p>
            <a:r>
              <a:rPr lang="en-US" sz="4000" dirty="0">
                <a:solidFill>
                  <a:schemeClr val="bg1"/>
                </a:solidFill>
              </a:rPr>
              <a:t>Mirrored source</a:t>
            </a:r>
          </a:p>
          <a:p>
            <a:r>
              <a:rPr lang="en-US" sz="4000" dirty="0">
                <a:solidFill>
                  <a:schemeClr val="bg1"/>
                </a:solidFill>
              </a:rPr>
              <a:t>Internal load balancer and forwarding rule</a:t>
            </a:r>
          </a:p>
          <a:p>
            <a:r>
              <a:rPr lang="en-US" sz="4000" dirty="0">
                <a:solidFill>
                  <a:schemeClr val="bg1"/>
                </a:solidFill>
              </a:rPr>
              <a:t>Packet mirroring policy</a:t>
            </a:r>
          </a:p>
          <a:p>
            <a:r>
              <a:rPr lang="en-US" sz="4000" dirty="0">
                <a:solidFill>
                  <a:schemeClr val="bg1"/>
                </a:solidFill>
              </a:rPr>
              <a:t>VPC Peering if across different VPCs</a:t>
            </a:r>
          </a:p>
        </p:txBody>
      </p:sp>
    </p:spTree>
    <p:extLst>
      <p:ext uri="{BB962C8B-B14F-4D97-AF65-F5344CB8AC3E}">
        <p14:creationId xmlns:p14="http://schemas.microsoft.com/office/powerpoint/2010/main" val="2883190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6277-8604-B742-8D0E-1A3931F2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GCP - Collector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1556F-CD1C-864C-8D8D-A093C3B0E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Instance(s) to which all traffic is mirrored</a:t>
            </a:r>
          </a:p>
          <a:p>
            <a:r>
              <a:rPr lang="en-US" dirty="0">
                <a:solidFill>
                  <a:schemeClr val="bg1"/>
                </a:solidFill>
              </a:rPr>
              <a:t>Can be a group of instances, or a single instance</a:t>
            </a:r>
          </a:p>
          <a:p>
            <a:r>
              <a:rPr lang="en-US" dirty="0">
                <a:solidFill>
                  <a:schemeClr val="bg1"/>
                </a:solidFill>
              </a:rPr>
              <a:t>Typically runs software that ”sniffs” the network traffic to look for anomalies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Ex. Snort/Suricata/</a:t>
            </a:r>
            <a:r>
              <a:rPr lang="en-US" dirty="0" err="1">
                <a:solidFill>
                  <a:schemeClr val="bg1"/>
                </a:solidFill>
              </a:rPr>
              <a:t>Zeek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our case, the collector will be a Security Onion instance.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B18F4-2DEE-D644-9A9C-8336CFF09185}"/>
              </a:ext>
            </a:extLst>
          </p:cNvPr>
          <p:cNvSpPr/>
          <p:nvPr/>
        </p:nvSpPr>
        <p:spPr>
          <a:xfrm>
            <a:off x="838200" y="6308209"/>
            <a:ext cx="571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https://cloud.google.com/vpc/docs/using-packet-mirroring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85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9861-6C31-1A47-BFD2-79FCB5AE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GCP – Mirrored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537AD-B648-964D-BC6B-AFA3E6EDD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interface(s)/instance(s) for which traffic will be mirrored</a:t>
            </a:r>
          </a:p>
          <a:p>
            <a:r>
              <a:rPr lang="en-US" dirty="0">
                <a:solidFill>
                  <a:schemeClr val="bg1"/>
                </a:solidFill>
              </a:rPr>
              <a:t>Can be defined based off of: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Subnets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Tags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Name of instance(s)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69FC3A-145F-204C-BE0F-1EBE21918153}"/>
              </a:ext>
            </a:extLst>
          </p:cNvPr>
          <p:cNvSpPr/>
          <p:nvPr/>
        </p:nvSpPr>
        <p:spPr>
          <a:xfrm>
            <a:off x="838200" y="6412406"/>
            <a:ext cx="571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https://cloud.google.com/vpc/docs/using-packet-mirroring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29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8339-831A-124D-8BB5-CDA32A31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GCP – Internal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66F4-A0E3-AD43-B192-104D952DD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746" y="1548534"/>
            <a:ext cx="3881582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Allows for routing of traffic from mirrored instances to collector instances behind the load balancer</a:t>
            </a:r>
          </a:p>
          <a:p>
            <a:r>
              <a:rPr lang="en-US" dirty="0">
                <a:solidFill>
                  <a:schemeClr val="bg1"/>
                </a:solidFill>
              </a:rPr>
              <a:t>Must be in the same region as the instances to be mirrored</a:t>
            </a:r>
          </a:p>
          <a:p>
            <a:r>
              <a:rPr lang="en-US" dirty="0">
                <a:solidFill>
                  <a:schemeClr val="bg1"/>
                </a:solidFill>
              </a:rPr>
              <a:t>Collector destination specified as an associated forwarding rule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282AC1-2254-314B-BD5B-7942E0C97609}"/>
              </a:ext>
            </a:extLst>
          </p:cNvPr>
          <p:cNvSpPr/>
          <p:nvPr/>
        </p:nvSpPr>
        <p:spPr>
          <a:xfrm>
            <a:off x="720436" y="6311900"/>
            <a:ext cx="10954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ono"/>
                <a:hlinkClick r:id="rId2"/>
              </a:rPr>
              <a:t>https://</a:t>
            </a:r>
            <a:r>
              <a:rPr lang="en-US" dirty="0" err="1">
                <a:latin typeface="Roboto Mono"/>
                <a:hlinkClick r:id="rId2"/>
              </a:rPr>
              <a:t>cloud.google.com</a:t>
            </a:r>
            <a:r>
              <a:rPr lang="en-US" dirty="0">
                <a:latin typeface="Roboto Mono"/>
                <a:hlinkClick r:id="rId2"/>
              </a:rPr>
              <a:t>/</a:t>
            </a:r>
            <a:r>
              <a:rPr lang="en-US" dirty="0" err="1">
                <a:latin typeface="Roboto Mono"/>
                <a:hlinkClick r:id="rId2"/>
              </a:rPr>
              <a:t>vpc</a:t>
            </a:r>
            <a:r>
              <a:rPr lang="en-US" dirty="0">
                <a:latin typeface="Roboto Mono"/>
                <a:hlinkClick r:id="rId2"/>
              </a:rPr>
              <a:t>/docs/</a:t>
            </a:r>
            <a:r>
              <a:rPr lang="en-US" dirty="0" err="1">
                <a:latin typeface="Roboto Mono"/>
                <a:hlinkClick r:id="rId2"/>
              </a:rPr>
              <a:t>using-packet-mirroring#internal_load_balancer</a:t>
            </a:r>
            <a:endParaRPr lang="en-US" dirty="0">
              <a:effectLst/>
              <a:latin typeface="Roboto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D8269-DDD4-E649-8F3C-42D67A195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36" y="1796617"/>
            <a:ext cx="7474114" cy="317254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1446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5361-71C8-7442-AB8B-1733F707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GCP – Packet Mirroring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AA5C-4B49-0F41-96DE-047E96F7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896" y="1027906"/>
            <a:ext cx="4033627" cy="553373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729D4-822B-9E49-93B1-E6BF14CDD3FC}"/>
              </a:ext>
            </a:extLst>
          </p:cNvPr>
          <p:cNvSpPr txBox="1"/>
          <p:nvPr/>
        </p:nvSpPr>
        <p:spPr>
          <a:xfrm>
            <a:off x="838200" y="1912895"/>
            <a:ext cx="56407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Region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Priority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VPC Networks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Mirrored Source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All VMs w/ </a:t>
            </a:r>
            <a:r>
              <a:rPr lang="en-US" sz="3200" dirty="0">
                <a:solidFill>
                  <a:srgbClr val="FFC000"/>
                </a:solidFill>
              </a:rPr>
              <a:t>mirror</a:t>
            </a:r>
            <a:r>
              <a:rPr lang="en-US" sz="3200" dirty="0">
                <a:solidFill>
                  <a:schemeClr val="bg1"/>
                </a:solidFill>
              </a:rPr>
              <a:t> tag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Collector destination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lb</a:t>
            </a:r>
            <a:r>
              <a:rPr lang="en-US" sz="3200" dirty="0">
                <a:solidFill>
                  <a:schemeClr val="bg1"/>
                </a:solidFill>
              </a:rPr>
              <a:t>-forwarding-rule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Filtering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All traffic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80E03-D392-A34C-8F24-DE4F9BC06616}"/>
              </a:ext>
            </a:extLst>
          </p:cNvPr>
          <p:cNvSpPr/>
          <p:nvPr/>
        </p:nvSpPr>
        <p:spPr>
          <a:xfrm>
            <a:off x="838200" y="6308209"/>
            <a:ext cx="8109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ono"/>
                <a:hlinkClick r:id="rId3"/>
              </a:rPr>
              <a:t>https://</a:t>
            </a:r>
            <a:r>
              <a:rPr lang="en-US" dirty="0" err="1">
                <a:latin typeface="Roboto Mono"/>
                <a:hlinkClick r:id="rId3"/>
              </a:rPr>
              <a:t>cloud.google.com</a:t>
            </a:r>
            <a:r>
              <a:rPr lang="en-US" dirty="0">
                <a:latin typeface="Roboto Mono"/>
                <a:hlinkClick r:id="rId3"/>
              </a:rPr>
              <a:t>/</a:t>
            </a:r>
            <a:r>
              <a:rPr lang="en-US" dirty="0" err="1">
                <a:latin typeface="Roboto Mono"/>
                <a:hlinkClick r:id="rId3"/>
              </a:rPr>
              <a:t>vpc</a:t>
            </a:r>
            <a:r>
              <a:rPr lang="en-US" dirty="0">
                <a:latin typeface="Roboto Mono"/>
                <a:hlinkClick r:id="rId3"/>
              </a:rPr>
              <a:t>/docs/</a:t>
            </a:r>
            <a:r>
              <a:rPr lang="en-US" dirty="0" err="1">
                <a:latin typeface="Roboto Mono"/>
                <a:hlinkClick r:id="rId3"/>
              </a:rPr>
              <a:t>using-packet-mirroring#creating</a:t>
            </a:r>
            <a:endParaRPr lang="en-US" dirty="0">
              <a:effectLst/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28626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862"/>
            <a:ext cx="10515600" cy="4351338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Collection</a:t>
            </a:r>
          </a:p>
          <a:p>
            <a:r>
              <a:rPr lang="en-US" sz="4000" dirty="0">
                <a:solidFill>
                  <a:schemeClr val="bg1"/>
                </a:solidFill>
              </a:rPr>
              <a:t>Detection</a:t>
            </a:r>
          </a:p>
          <a:p>
            <a:r>
              <a:rPr lang="en-US" sz="4000" dirty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C42283-01A6-7E41-A5F1-E41D0862664D}"/>
              </a:ext>
            </a:extLst>
          </p:cNvPr>
          <p:cNvSpPr/>
          <p:nvPr/>
        </p:nvSpPr>
        <p:spPr>
          <a:xfrm>
            <a:off x="838200" y="6169709"/>
            <a:ext cx="6263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Ref: Applied NSM – Chris Sanders, Jason Smith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10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BAC7-988E-424A-8CF2-E73AC9DD0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GCP – VPC Peering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C82557-4A58-0542-A9CE-98ED3988D136}"/>
              </a:ext>
            </a:extLst>
          </p:cNvPr>
          <p:cNvSpPr/>
          <p:nvPr/>
        </p:nvSpPr>
        <p:spPr>
          <a:xfrm>
            <a:off x="691677" y="6311900"/>
            <a:ext cx="526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https://cloud.google.com/vpc/docs/using-vpc-peering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26FAD-96D6-1745-BD6C-01A85264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67" y="501649"/>
            <a:ext cx="6299809" cy="557760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45C7E4-F203-E14F-86CA-B6AD1CFF1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09" y="4475595"/>
            <a:ext cx="4800600" cy="12065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636E76-228D-7749-8365-FEF060CF8362}"/>
              </a:ext>
            </a:extLst>
          </p:cNvPr>
          <p:cNvSpPr txBox="1"/>
          <p:nvPr/>
        </p:nvSpPr>
        <p:spPr>
          <a:xfrm>
            <a:off x="216159" y="2790754"/>
            <a:ext cx="5321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Allow for cross—VPC mirroring</a:t>
            </a:r>
          </a:p>
        </p:txBody>
      </p:sp>
    </p:spTree>
    <p:extLst>
      <p:ext uri="{BB962C8B-B14F-4D97-AF65-F5344CB8AC3E}">
        <p14:creationId xmlns:p14="http://schemas.microsoft.com/office/powerpoint/2010/main" val="318989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E03D93-D6B9-6E46-B32E-D646240A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8E75B6-33A7-5C46-9C26-C6EEF803CEE7}"/>
              </a:ext>
            </a:extLst>
          </p:cNvPr>
          <p:cNvSpPr/>
          <p:nvPr/>
        </p:nvSpPr>
        <p:spPr>
          <a:xfrm>
            <a:off x="2937164" y="6393980"/>
            <a:ext cx="8682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ono"/>
                <a:hlinkClick r:id="rId3"/>
              </a:rPr>
              <a:t>https://</a:t>
            </a:r>
            <a:r>
              <a:rPr lang="en-US" dirty="0" err="1">
                <a:latin typeface="Roboto Mono"/>
                <a:hlinkClick r:id="rId3"/>
              </a:rPr>
              <a:t>cloud.google.com</a:t>
            </a:r>
            <a:r>
              <a:rPr lang="en-US" dirty="0">
                <a:latin typeface="Roboto Mono"/>
                <a:hlinkClick r:id="rId3"/>
              </a:rPr>
              <a:t>/</a:t>
            </a:r>
            <a:r>
              <a:rPr lang="en-US" dirty="0" err="1">
                <a:latin typeface="Roboto Mono"/>
                <a:hlinkClick r:id="rId3"/>
              </a:rPr>
              <a:t>vpc</a:t>
            </a:r>
            <a:r>
              <a:rPr lang="en-US" dirty="0">
                <a:latin typeface="Roboto Mono"/>
                <a:hlinkClick r:id="rId3"/>
              </a:rPr>
              <a:t>/docs/</a:t>
            </a:r>
            <a:r>
              <a:rPr lang="en-US" dirty="0" err="1">
                <a:latin typeface="Roboto Mono"/>
                <a:hlinkClick r:id="rId3"/>
              </a:rPr>
              <a:t>packet-mirroring#same-network</a:t>
            </a:r>
            <a:endParaRPr lang="en-US" dirty="0">
              <a:effectLst/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861577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826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Automating NSM Deployment with Terraform</a:t>
            </a:r>
          </a:p>
        </p:txBody>
      </p:sp>
    </p:spTree>
    <p:extLst>
      <p:ext uri="{BB962C8B-B14F-4D97-AF65-F5344CB8AC3E}">
        <p14:creationId xmlns:p14="http://schemas.microsoft.com/office/powerpoint/2010/main" val="855525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Terraform: NSM with AWS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F21BE-3D8B-874E-A1ED-5034146B05A9}"/>
              </a:ext>
            </a:extLst>
          </p:cNvPr>
          <p:cNvSpPr txBox="1"/>
          <p:nvPr/>
        </p:nvSpPr>
        <p:spPr>
          <a:xfrm>
            <a:off x="1138335" y="1951672"/>
            <a:ext cx="90008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Follow the instructions below to setup a full-fledged VPC that includes: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Security Onion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Ubuntu/Windows hosts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AutoMirror</a:t>
            </a:r>
            <a:r>
              <a:rPr lang="en-US" dirty="0">
                <a:solidFill>
                  <a:schemeClr val="bg1"/>
                </a:solidFill>
              </a:rPr>
              <a:t> functionality to automatically mirror the traffic for each of the hosts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0000" lvl="1" indent="0">
              <a:buNone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https://github.com/Security-Onion-Solutions/securityonion-cloud/tree/master/terraform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A4E39-797E-114E-BAEE-074AA559A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35" y="4296518"/>
            <a:ext cx="8017071" cy="1595337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81043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Terraform: NSM with GCP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31972-88EF-B741-9B6A-CDD77292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273" y="2072572"/>
            <a:ext cx="7386951" cy="271285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F1591-F697-774D-AA2C-11EF66E24E35}"/>
              </a:ext>
            </a:extLst>
          </p:cNvPr>
          <p:cNvSpPr txBox="1"/>
          <p:nvPr/>
        </p:nvSpPr>
        <p:spPr>
          <a:xfrm>
            <a:off x="1313093" y="5393095"/>
            <a:ext cx="8959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https://github.com/Security-Onion-Solutions/securityonion-cloud/tree/master/terraform/gcp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E86B-F03D-2A4F-B7DA-5C79ADE2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vxlan2pcap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C3518-4C62-254C-BF97-69599748A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Convert VXLAN-encapsulated PCAP to be readable by tools not supporting VXLAN encapsulation:</a:t>
            </a:r>
          </a:p>
          <a:p>
            <a:pPr marL="36900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./vxlan2pcap </a:t>
            </a:r>
            <a:r>
              <a:rPr lang="en-US" sz="2400" b="1" i="1" dirty="0" err="1">
                <a:solidFill>
                  <a:schemeClr val="bg1"/>
                </a:solidFill>
              </a:rPr>
              <a:t>vxlan.pcap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out.pcap</a:t>
            </a:r>
            <a:endParaRPr lang="en-US" sz="24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35BFF-9197-2340-B88E-206AE74C5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2" y="3278033"/>
            <a:ext cx="9290428" cy="289893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0851A-AA71-4E41-BE61-5142D5F6156E}"/>
              </a:ext>
            </a:extLst>
          </p:cNvPr>
          <p:cNvSpPr txBox="1"/>
          <p:nvPr/>
        </p:nvSpPr>
        <p:spPr>
          <a:xfrm>
            <a:off x="838200" y="6385314"/>
            <a:ext cx="8383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https://github.com/Security-Onion-Solutions/securityonion-cloud/tree/dev/vxlan2pcap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48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1334-29A9-1342-A9ED-2F486D63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BFEE6-8D78-1E4B-A92E-A0543AC942DA}"/>
              </a:ext>
            </a:extLst>
          </p:cNvPr>
          <p:cNvSpPr/>
          <p:nvPr/>
        </p:nvSpPr>
        <p:spPr>
          <a:xfrm>
            <a:off x="628073" y="239717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9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</a:rPr>
              <a:t>Download Security Onion</a:t>
            </a:r>
          </a:p>
          <a:p>
            <a:pPr marL="36900" indent="0">
              <a:buNone/>
            </a:pPr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http://securityonion.net</a:t>
            </a:r>
            <a:endParaRPr lang="en-US" dirty="0">
              <a:solidFill>
                <a:schemeClr val="accent4"/>
              </a:solidFill>
            </a:endParaRPr>
          </a:p>
          <a:p>
            <a:pPr marL="36900" indent="0">
              <a:buNone/>
            </a:pPr>
            <a:endParaRPr lang="en-US" dirty="0">
              <a:solidFill>
                <a:schemeClr val="accent4"/>
              </a:solidFill>
            </a:endParaRPr>
          </a:p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</a:rPr>
              <a:t>Download the RC1 Release of Security Onion 2.0</a:t>
            </a:r>
          </a:p>
          <a:p>
            <a:r>
              <a:rPr lang="en-US" dirty="0">
                <a:solidFill>
                  <a:schemeClr val="bg1"/>
                </a:solidFill>
              </a:rPr>
              <a:t> Ubuntu 8/Centos 7</a:t>
            </a:r>
          </a:p>
          <a:p>
            <a:r>
              <a:rPr lang="en-US" dirty="0">
                <a:solidFill>
                  <a:schemeClr val="bg1"/>
                </a:solidFill>
              </a:rPr>
              <a:t> Includes Sigma, Playbook, </a:t>
            </a:r>
            <a:r>
              <a:rPr lang="en-US" dirty="0" err="1">
                <a:solidFill>
                  <a:schemeClr val="bg1"/>
                </a:solidFill>
              </a:rPr>
              <a:t>osquery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TheHive</a:t>
            </a:r>
            <a:r>
              <a:rPr lang="en-US" dirty="0">
                <a:solidFill>
                  <a:schemeClr val="bg1"/>
                </a:solidFill>
              </a:rPr>
              <a:t>, Cortex, and more! </a:t>
            </a:r>
          </a:p>
          <a:p>
            <a:pPr marL="36900" indent="0">
              <a:buNone/>
            </a:pPr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https://github.com/Security-Onion-Solutions/securityonion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0744CB-0E0D-E246-A55C-B623275ACB7D}"/>
              </a:ext>
            </a:extLst>
          </p:cNvPr>
          <p:cNvSpPr/>
          <p:nvPr/>
        </p:nvSpPr>
        <p:spPr>
          <a:xfrm>
            <a:off x="7306674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</a:rPr>
              <a:t>Documentation:</a:t>
            </a:r>
          </a:p>
          <a:p>
            <a:pPr marL="36900" indent="0">
              <a:buNone/>
            </a:pPr>
            <a:r>
              <a:rPr lang="en-US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https://securityonion.readthedocs.io</a:t>
            </a:r>
            <a:endParaRPr lang="en-US" dirty="0">
              <a:solidFill>
                <a:schemeClr val="accent4"/>
              </a:solidFill>
            </a:endParaRP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</a:rPr>
              <a:t>Professional Services, Training, and Support</a:t>
            </a:r>
          </a:p>
          <a:p>
            <a:pPr marL="36900" indent="0">
              <a:buNone/>
            </a:pPr>
            <a:r>
              <a:rPr lang="en-US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https://securityonionsolutions.com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C3BB7-5D63-C348-8930-B5160E69C5D0}"/>
              </a:ext>
            </a:extLst>
          </p:cNvPr>
          <p:cNvSpPr txBox="1"/>
          <p:nvPr/>
        </p:nvSpPr>
        <p:spPr>
          <a:xfrm>
            <a:off x="4810307" y="1264990"/>
            <a:ext cx="38275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>
              <a:buNone/>
            </a:pPr>
            <a:r>
              <a:rPr lang="en-US" sz="2600" dirty="0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600" dirty="0" err="1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therealwlambert</a:t>
            </a:r>
            <a:endParaRPr lang="en-US" sz="2600" dirty="0">
              <a:solidFill>
                <a:schemeClr val="accent4"/>
              </a:solidFill>
            </a:endParaRPr>
          </a:p>
          <a:p>
            <a:pPr marL="36900" indent="0">
              <a:buNone/>
            </a:pPr>
            <a:r>
              <a:rPr lang="en-US" sz="2600" dirty="0">
                <a:solidFill>
                  <a:schemeClr val="accent4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@securityonion</a:t>
            </a:r>
            <a:endParaRPr lang="en-US" sz="2600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BFFB5-3158-394F-BBD2-8B0CE88E4EB0}"/>
              </a:ext>
            </a:extLst>
          </p:cNvPr>
          <p:cNvSpPr txBox="1"/>
          <p:nvPr/>
        </p:nvSpPr>
        <p:spPr>
          <a:xfrm>
            <a:off x="628073" y="5107710"/>
            <a:ext cx="6388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NSM Resources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8"/>
              </a:rPr>
              <a:t>Applied Network Security Monitoring </a:t>
            </a:r>
            <a:r>
              <a:rPr lang="en-US" dirty="0">
                <a:solidFill>
                  <a:schemeClr val="bg1"/>
                </a:solidFill>
              </a:rPr>
              <a:t>– Chris Sanders, Jason Smith</a:t>
            </a:r>
          </a:p>
          <a:p>
            <a:r>
              <a:rPr lang="en-US" dirty="0">
                <a:solidFill>
                  <a:schemeClr val="bg1"/>
                </a:solidFill>
                <a:hlinkClick r:id="rId9"/>
              </a:rPr>
              <a:t>Practice of Network Security Monitoring </a:t>
            </a:r>
            <a:r>
              <a:rPr lang="en-US" dirty="0">
                <a:solidFill>
                  <a:schemeClr val="bg1"/>
                </a:solidFill>
              </a:rPr>
              <a:t>– Richard </a:t>
            </a:r>
            <a:r>
              <a:rPr lang="en-US" dirty="0" err="1">
                <a:solidFill>
                  <a:schemeClr val="bg1"/>
                </a:solidFill>
              </a:rPr>
              <a:t>Betjlich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99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956F-203E-3746-A434-77356A8B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-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5BE1-0E84-E94A-ADB1-3EC3061E4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 important phase of the NSM cycle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Need data to facilitate detection and analysis!</a:t>
            </a:r>
          </a:p>
          <a:p>
            <a:r>
              <a:rPr lang="en-US" dirty="0">
                <a:solidFill>
                  <a:schemeClr val="bg1"/>
                </a:solidFill>
              </a:rPr>
              <a:t>Can often be the most labor intensive phase, due to coordination amongst leadership, and various technical teams</a:t>
            </a:r>
          </a:p>
          <a:p>
            <a:r>
              <a:rPr lang="en-US" dirty="0">
                <a:solidFill>
                  <a:schemeClr val="bg1"/>
                </a:solidFill>
              </a:rPr>
              <a:t>Can include tasks such as: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Defining where the largest amount of risk resides within an organization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Identifying threats to organizational goals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Identifying/refining relevant data sources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Configuring capture and retention of data (hardware/software/storage)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7BEAD-D326-DB45-80BA-A6AD8EF96285}"/>
              </a:ext>
            </a:extLst>
          </p:cNvPr>
          <p:cNvSpPr txBox="1"/>
          <p:nvPr/>
        </p:nvSpPr>
        <p:spPr>
          <a:xfrm>
            <a:off x="1229723" y="6254318"/>
            <a:ext cx="448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Ref: Applied NSM – Chris Sanders, Jason Smith</a:t>
            </a:r>
          </a:p>
        </p:txBody>
      </p:sp>
    </p:spTree>
    <p:extLst>
      <p:ext uri="{BB962C8B-B14F-4D97-AF65-F5344CB8AC3E}">
        <p14:creationId xmlns:p14="http://schemas.microsoft.com/office/powerpoint/2010/main" val="387148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12E964-A78B-194A-A053-DDF47A8804C4}"/>
              </a:ext>
            </a:extLst>
          </p:cNvPr>
          <p:cNvSpPr/>
          <p:nvPr/>
        </p:nvSpPr>
        <p:spPr>
          <a:xfrm>
            <a:off x="4620760" y="3785711"/>
            <a:ext cx="2554940" cy="470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Collection - Typical Infrastructure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5A598-CE2C-8542-BA25-EF60DA6D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7140" y="3943119"/>
            <a:ext cx="1303820" cy="1844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BDF46-D2F5-5F4F-B8F8-490B1DB5C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43683" y="3917139"/>
            <a:ext cx="1303820" cy="1844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E0BA9C-E1C7-1947-99B4-B3DA1262383A}"/>
              </a:ext>
            </a:extLst>
          </p:cNvPr>
          <p:cNvSpPr txBox="1"/>
          <p:nvPr/>
        </p:nvSpPr>
        <p:spPr>
          <a:xfrm>
            <a:off x="1366218" y="5602529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B8CDADBE-1C51-7D47-B3E0-05041EF99410}"/>
              </a:ext>
            </a:extLst>
          </p:cNvPr>
          <p:cNvSpPr/>
          <p:nvPr/>
        </p:nvSpPr>
        <p:spPr>
          <a:xfrm>
            <a:off x="5115336" y="1603026"/>
            <a:ext cx="1828800" cy="121387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Interwebz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8BA557-8651-2C45-927A-2BFBC31558E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73748" y="4018055"/>
            <a:ext cx="2514792" cy="85008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5F916E-EF61-434F-9E0A-614DC6843AD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175700" y="4021035"/>
            <a:ext cx="1963272" cy="63462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29579A-1F38-C646-B66C-C7881A24AB3F}"/>
              </a:ext>
            </a:extLst>
          </p:cNvPr>
          <p:cNvSpPr/>
          <p:nvPr/>
        </p:nvSpPr>
        <p:spPr>
          <a:xfrm>
            <a:off x="9233782" y="5602529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Sensor</a:t>
            </a:r>
          </a:p>
        </p:txBody>
      </p:sp>
      <p:sp>
        <p:nvSpPr>
          <p:cNvPr id="26" name="Snip Same Side Corner Rectangle 25">
            <a:extLst>
              <a:ext uri="{FF2B5EF4-FFF2-40B4-BE49-F238E27FC236}">
                <a16:creationId xmlns:a16="http://schemas.microsoft.com/office/drawing/2014/main" id="{80077645-0739-6744-841C-12701D5E2606}"/>
              </a:ext>
            </a:extLst>
          </p:cNvPr>
          <p:cNvSpPr/>
          <p:nvPr/>
        </p:nvSpPr>
        <p:spPr>
          <a:xfrm>
            <a:off x="4688540" y="3883584"/>
            <a:ext cx="228600" cy="268941"/>
          </a:xfrm>
          <a:prstGeom prst="snip2Same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>
            <a:extLst>
              <a:ext uri="{FF2B5EF4-FFF2-40B4-BE49-F238E27FC236}">
                <a16:creationId xmlns:a16="http://schemas.microsoft.com/office/drawing/2014/main" id="{5C5EEACE-F06A-DF4D-B78A-08D64E193B2F}"/>
              </a:ext>
            </a:extLst>
          </p:cNvPr>
          <p:cNvSpPr/>
          <p:nvPr/>
        </p:nvSpPr>
        <p:spPr>
          <a:xfrm>
            <a:off x="6879320" y="3901873"/>
            <a:ext cx="228600" cy="268941"/>
          </a:xfrm>
          <a:prstGeom prst="snip2Same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6B5D94-42DD-9E44-92A7-5A08C8384E7F}"/>
              </a:ext>
            </a:extLst>
          </p:cNvPr>
          <p:cNvSpPr txBox="1"/>
          <p:nvPr/>
        </p:nvSpPr>
        <p:spPr>
          <a:xfrm>
            <a:off x="5652069" y="3871583"/>
            <a:ext cx="53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TAP</a:t>
            </a:r>
          </a:p>
        </p:txBody>
      </p:sp>
      <p:sp>
        <p:nvSpPr>
          <p:cNvPr id="29" name="Snip Same Side Corner Rectangle 28">
            <a:extLst>
              <a:ext uri="{FF2B5EF4-FFF2-40B4-BE49-F238E27FC236}">
                <a16:creationId xmlns:a16="http://schemas.microsoft.com/office/drawing/2014/main" id="{0C315A88-CC6F-684C-8D40-38D9556B62AE}"/>
              </a:ext>
            </a:extLst>
          </p:cNvPr>
          <p:cNvSpPr/>
          <p:nvPr/>
        </p:nvSpPr>
        <p:spPr>
          <a:xfrm>
            <a:off x="4973168" y="3887469"/>
            <a:ext cx="228600" cy="268941"/>
          </a:xfrm>
          <a:prstGeom prst="snip2Same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55BF60-3AAA-B846-9249-8E5B4C50ECA4}"/>
              </a:ext>
            </a:extLst>
          </p:cNvPr>
          <p:cNvCxnSpPr>
            <a:cxnSpLocks/>
            <a:stCxn id="29" idx="3"/>
            <a:endCxn id="12" idx="1"/>
          </p:cNvCxnSpPr>
          <p:nvPr/>
        </p:nvCxnSpPr>
        <p:spPr>
          <a:xfrm flipV="1">
            <a:off x="5087468" y="2815610"/>
            <a:ext cx="942268" cy="107185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F6823EC-CF7D-4944-B3E3-8BCD6CC44636}"/>
              </a:ext>
            </a:extLst>
          </p:cNvPr>
          <p:cNvCxnSpPr>
            <a:cxnSpLocks/>
          </p:cNvCxnSpPr>
          <p:nvPr/>
        </p:nvCxnSpPr>
        <p:spPr>
          <a:xfrm>
            <a:off x="4620760" y="4545106"/>
            <a:ext cx="2554940" cy="0"/>
          </a:xfrm>
          <a:prstGeom prst="straightConnector1">
            <a:avLst/>
          </a:prstGeom>
          <a:ln w="53975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66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956F-203E-3746-A434-77356A8B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-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5BE1-0E84-E94A-ADB1-3EC3061E4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Process by which collected data is examined and alerts are generated based upon observed events and data that are unexpected.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Signatures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Statistical anomalies</a:t>
            </a:r>
          </a:p>
          <a:p>
            <a:r>
              <a:rPr lang="en-US" dirty="0">
                <a:solidFill>
                  <a:schemeClr val="bg1"/>
                </a:solidFill>
              </a:rPr>
              <a:t>Most often completed by software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NIDS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Snort/Suricata/</a:t>
            </a:r>
            <a:r>
              <a:rPr lang="en-US" dirty="0" err="1">
                <a:solidFill>
                  <a:schemeClr val="bg1"/>
                </a:solidFill>
              </a:rPr>
              <a:t>Zeek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HIDS </a:t>
            </a: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Wazuh</a:t>
            </a:r>
            <a:r>
              <a:rPr lang="en-US" dirty="0">
                <a:solidFill>
                  <a:schemeClr val="bg1"/>
                </a:solidFill>
              </a:rPr>
              <a:t>/OSSEC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SIEM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Sigma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Built-in correlation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2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956F-203E-3746-A434-77356A8B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5BE1-0E84-E94A-ADB1-3EC3061E4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stage of NSM lifecycle</a:t>
            </a:r>
          </a:p>
          <a:p>
            <a:r>
              <a:rPr lang="en-US" dirty="0">
                <a:solidFill>
                  <a:schemeClr val="bg1"/>
                </a:solidFill>
              </a:rPr>
              <a:t>Where humans interpret and investigate alert data</a:t>
            </a:r>
          </a:p>
          <a:p>
            <a:r>
              <a:rPr lang="en-US" dirty="0">
                <a:solidFill>
                  <a:schemeClr val="bg1"/>
                </a:solidFill>
              </a:rPr>
              <a:t>Usually involves gathering data from additional sources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HIDS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NIDS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Windows Event Logs/Sysmon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HTTP/DNS transactions</a:t>
            </a:r>
          </a:p>
          <a:p>
            <a:r>
              <a:rPr lang="en-US" dirty="0">
                <a:solidFill>
                  <a:schemeClr val="bg1"/>
                </a:solidFill>
              </a:rPr>
              <a:t>May ultimately include malware analysis</a:t>
            </a:r>
          </a:p>
        </p:txBody>
      </p:sp>
    </p:spTree>
    <p:extLst>
      <p:ext uri="{BB962C8B-B14F-4D97-AF65-F5344CB8AC3E}">
        <p14:creationId xmlns:p14="http://schemas.microsoft.com/office/powerpoint/2010/main" val="179591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34F-A500-3A46-8F80-694AC04E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NSM – What it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5F2-E454-394E-942B-3A5B1235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5989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Obtaining a copy of each packet traversing the network and forwarding to a sensor for collection and analysis</a:t>
            </a:r>
          </a:p>
          <a:p>
            <a:r>
              <a:rPr lang="en-US" dirty="0">
                <a:solidFill>
                  <a:schemeClr val="bg1"/>
                </a:solidFill>
              </a:rPr>
              <a:t>Mechanism to provide rich, contextual data about interactions between hosts within a monitored computer network or segment</a:t>
            </a:r>
          </a:p>
          <a:p>
            <a:r>
              <a:rPr lang="en-US" dirty="0">
                <a:solidFill>
                  <a:schemeClr val="bg1"/>
                </a:solidFill>
              </a:rPr>
              <a:t>Relatively inexpensive to implement, compared to other methods of security  monitoring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627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15545</TotalTime>
  <Words>1613</Words>
  <Application>Microsoft Macintosh PowerPoint</Application>
  <PresentationFormat>Widescreen</PresentationFormat>
  <Paragraphs>274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Roboto Mono</vt:lpstr>
      <vt:lpstr>Office Theme</vt:lpstr>
      <vt:lpstr>Cloud Security Monitoring on a Dime Store Budget </vt:lpstr>
      <vt:lpstr>Agenda</vt:lpstr>
      <vt:lpstr>NSM – Network Security Monitoring</vt:lpstr>
      <vt:lpstr>NSM – Cycle</vt:lpstr>
      <vt:lpstr>NSM - Collection</vt:lpstr>
      <vt:lpstr>NSM – Collection - Typical Infrastructure</vt:lpstr>
      <vt:lpstr>NSM - Detection</vt:lpstr>
      <vt:lpstr>NSM – Analysis</vt:lpstr>
      <vt:lpstr>NSM – What it is</vt:lpstr>
      <vt:lpstr>NSM – What it isn’t</vt:lpstr>
      <vt:lpstr>NSM – Data Types</vt:lpstr>
      <vt:lpstr>NSM – Data Types (2)</vt:lpstr>
      <vt:lpstr>NSM – Data Types (3)</vt:lpstr>
      <vt:lpstr>NSM - Challenges</vt:lpstr>
      <vt:lpstr>NSM – In the cloud</vt:lpstr>
      <vt:lpstr>NSM – Cloud Challenges</vt:lpstr>
      <vt:lpstr>NSM – Security Onion</vt:lpstr>
      <vt:lpstr>NSM – Security Onion - Overview</vt:lpstr>
      <vt:lpstr>NSM – Security Onion – Alert Data</vt:lpstr>
      <vt:lpstr>NSM – Security Onion - Metadata</vt:lpstr>
      <vt:lpstr>NSM – Security Onion – Full Content Data</vt:lpstr>
      <vt:lpstr>PowerPoint Presentation</vt:lpstr>
      <vt:lpstr>AWS  – Native NSM Capability</vt:lpstr>
      <vt:lpstr>AWS – Traffic Mirroring Components</vt:lpstr>
      <vt:lpstr>AWS – Traffic Mirror Target</vt:lpstr>
      <vt:lpstr>AWS – Traffic Mirror Filter</vt:lpstr>
      <vt:lpstr>AWS – Traffic Mirror Session</vt:lpstr>
      <vt:lpstr>AWS - Cross-Account/Cross-VPC Mirroring</vt:lpstr>
      <vt:lpstr>To the Console!</vt:lpstr>
      <vt:lpstr>tmNIDS</vt:lpstr>
      <vt:lpstr>3CS AutoMirror</vt:lpstr>
      <vt:lpstr>PowerPoint Presentation</vt:lpstr>
      <vt:lpstr>GCP – Native NSM Capability</vt:lpstr>
      <vt:lpstr>GCP – Key Considerations</vt:lpstr>
      <vt:lpstr>GCP – Packet Mirroring Components</vt:lpstr>
      <vt:lpstr>GCP - Collector</vt:lpstr>
      <vt:lpstr>GCP – Mirrored Source</vt:lpstr>
      <vt:lpstr>GCP – Internal Load Balancer</vt:lpstr>
      <vt:lpstr>GCP – Packet Mirroring Policy</vt:lpstr>
      <vt:lpstr>GCP – VPC Peering</vt:lpstr>
      <vt:lpstr>PowerPoint Presentation</vt:lpstr>
      <vt:lpstr>Automating NSM Deployment with Terraform</vt:lpstr>
      <vt:lpstr>Terraform: NSM with AWS</vt:lpstr>
      <vt:lpstr>Terraform: NSM with GCP</vt:lpstr>
      <vt:lpstr>vxlan2pcap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 Lambert</dc:creator>
  <cp:lastModifiedBy>Wes Lambert</cp:lastModifiedBy>
  <cp:revision>102</cp:revision>
  <dcterms:created xsi:type="dcterms:W3CDTF">2020-07-27T20:06:00Z</dcterms:created>
  <dcterms:modified xsi:type="dcterms:W3CDTF">2020-08-10T12:09:24Z</dcterms:modified>
</cp:coreProperties>
</file>